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0" r:id="rId3"/>
    <p:sldId id="258" r:id="rId4"/>
    <p:sldId id="257" r:id="rId5"/>
    <p:sldId id="271" r:id="rId6"/>
    <p:sldId id="260" r:id="rId7"/>
    <p:sldId id="267" r:id="rId8"/>
    <p:sldId id="268" r:id="rId9"/>
    <p:sldId id="261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0" y="198120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664105" y="6567489"/>
            <a:ext cx="183255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smtClean="0">
                <a:solidFill>
                  <a:srgbClr val="000000"/>
                </a:solidFill>
              </a:rPr>
              <a:t>© Crown copyright 2005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5912" y="3556000"/>
            <a:ext cx="4623288" cy="685800"/>
          </a:xfrm>
        </p:spPr>
        <p:txBody>
          <a:bodyPr/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304800" y="2209800"/>
            <a:ext cx="533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3200" b="1" smtClean="0">
                <a:solidFill>
                  <a:srgbClr val="FFFFFF"/>
                </a:solidFill>
              </a:rPr>
              <a:t>Primary</a:t>
            </a:r>
            <a:br>
              <a:rPr lang="en-GB" sz="3200" b="1" smtClean="0">
                <a:solidFill>
                  <a:srgbClr val="FFFFFF"/>
                </a:solidFill>
              </a:rPr>
            </a:br>
            <a:r>
              <a:rPr lang="en-GB" sz="3200" b="1" i="1" smtClean="0">
                <a:solidFill>
                  <a:srgbClr val="FFFFFF"/>
                </a:solidFill>
              </a:rPr>
              <a:t>National Strategy</a:t>
            </a:r>
            <a:endParaRPr lang="en-GB" sz="3200" b="1" i="1" smtClean="0">
              <a:solidFill>
                <a:srgbClr val="2F0113"/>
              </a:solidFill>
            </a:endParaRPr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0" y="44958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0" y="1981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55" name="Picture 3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112" y="2005013"/>
            <a:ext cx="3708888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545443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06910FB5-8D5B-4E33-BE9A-952EBB6E9A4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956516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7127F4E8-2704-4B7A-96B6-405FBFF111B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00553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74800"/>
            <a:ext cx="3815862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574800"/>
            <a:ext cx="3815862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E15AEAED-28FD-4B5C-9935-41E8DBDE0CD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150536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675EBD60-8913-4769-9169-4DDB25AC58D4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26186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103D39BD-BF1D-499F-A67C-F5B4DA414D8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56073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BB18FEFF-C788-40D1-89BC-C947FF97F0A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7111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0B000FAA-A6BA-449A-8644-329800643D1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92786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19B4ECB6-907E-462D-AB2B-4C2237D5B3B4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43948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B2A6C829-14A2-4329-9D60-84425597B3D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03031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4843" y="114300"/>
            <a:ext cx="1953357" cy="598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374" y="114300"/>
            <a:ext cx="5723792" cy="598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Slide 1.</a:t>
            </a:r>
            <a:fld id="{0E7F3438-BAD6-4248-AC32-F4992F527C5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5088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E4392-1EBB-4FF7-8751-2157C94A9091}" type="datetimeFigureOut">
              <a:rPr lang="en-US" smtClean="0"/>
              <a:pPr/>
              <a:t>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D213-363F-4949-AF95-024B411AA3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5000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6267450"/>
            <a:ext cx="9144000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74800"/>
            <a:ext cx="7772400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664105" y="6567489"/>
            <a:ext cx="183255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smtClean="0">
                <a:solidFill>
                  <a:srgbClr val="000000"/>
                </a:solidFill>
              </a:rPr>
              <a:t>© Crown copyright 2005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40374" y="114300"/>
            <a:ext cx="661328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2" b="5128"/>
          <a:stretch>
            <a:fillRect/>
          </a:stretch>
        </p:blipFill>
        <p:spPr bwMode="auto">
          <a:xfrm>
            <a:off x="0" y="6324600"/>
            <a:ext cx="2467708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small_ss_4_co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477" y="6492875"/>
            <a:ext cx="1550377" cy="27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52189" y="60071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FFFFFF"/>
                </a:solidFill>
              </a:rPr>
              <a:t>Slide 1.</a:t>
            </a:r>
            <a:fld id="{E1F4A47D-C119-447D-82F4-E3B864891C6B}" type="slidenum">
              <a:rPr lang="en-GB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pic>
        <p:nvPicPr>
          <p:cNvPr id="4135" name="Picture 39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597" y="0"/>
            <a:ext cx="1824403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76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>
                <a:solidFill>
                  <a:srgbClr val="FFFFFF"/>
                </a:solidFill>
              </a:rPr>
              <a:t>Slide 1.</a:t>
            </a:r>
            <a:fld id="{A4A6F4FD-BED2-43E7-B2C7-05FD81D6798F}" type="slidenum">
              <a:rPr lang="en-GB">
                <a:solidFill>
                  <a:srgbClr val="FFFFFF"/>
                </a:solidFill>
              </a:rPr>
              <a:pPr/>
              <a:t>1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impact of parental involvement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GB" sz="3200" dirty="0"/>
              <a:t>Parental involvement in a child’s schooling for a child between the ages of 7-16 is a more powerful force than family background, size of family and level of parental education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Tx/>
              <a:buNone/>
            </a:pPr>
            <a:endParaRPr lang="en-GB" sz="3200" dirty="0"/>
          </a:p>
          <a:p>
            <a:pPr>
              <a:lnSpc>
                <a:spcPct val="90000"/>
              </a:lnSpc>
            </a:pPr>
            <a:r>
              <a:rPr lang="en-GB" sz="3200" dirty="0"/>
              <a:t>Children whose parents are involved with their learning progress 15-17% more than others without this support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98307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Plan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75226"/>
            <a:ext cx="8229600" cy="4525963"/>
          </a:xfrm>
        </p:spPr>
        <p:txBody>
          <a:bodyPr/>
          <a:lstStyle/>
          <a:p>
            <a:r>
              <a:rPr lang="en-GB" dirty="0" smtClean="0"/>
              <a:t>What is reading?</a:t>
            </a:r>
          </a:p>
          <a:p>
            <a:r>
              <a:rPr lang="en-GB" dirty="0" smtClean="0"/>
              <a:t>Reading for pleasure</a:t>
            </a:r>
          </a:p>
          <a:p>
            <a:r>
              <a:rPr lang="en-GB" dirty="0" smtClean="0"/>
              <a:t>How to read with my child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6" t="36719" r="22341" b="17599"/>
          <a:stretch/>
        </p:blipFill>
        <p:spPr bwMode="auto">
          <a:xfrm>
            <a:off x="2051720" y="3140968"/>
            <a:ext cx="4567481" cy="304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Reading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5754" t="23044" r="27805" b="12169"/>
          <a:stretch>
            <a:fillRect/>
          </a:stretch>
        </p:blipFill>
        <p:spPr>
          <a:xfrm>
            <a:off x="3707904" y="2275682"/>
            <a:ext cx="4500563" cy="4500562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642938" y="1571625"/>
            <a:ext cx="3357562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sz="2800" b="1" u="sng" dirty="0"/>
              <a:t>Reading: </a:t>
            </a:r>
            <a:r>
              <a:rPr lang="en-GB" sz="2800" b="1" u="sng" dirty="0" smtClean="0"/>
              <a:t>It is </a:t>
            </a:r>
            <a:r>
              <a:rPr lang="en-GB" sz="2800" b="1" u="sng" dirty="0"/>
              <a:t>not a simple single skill. </a:t>
            </a:r>
          </a:p>
          <a:p>
            <a:r>
              <a:rPr lang="en-GB" sz="2800" dirty="0"/>
              <a:t>It is a complex set of strategies, which will result in different outcomes. </a:t>
            </a: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1433505" y="5715000"/>
            <a:ext cx="257175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/>
              <a:t>Dyslexia International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65883" cy="655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Reading for pleasure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 descr="http://i.telegraph.co.uk/multimedia/archive/02492/child-reading_2492898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43182"/>
            <a:ext cx="3518463" cy="2201877"/>
          </a:xfrm>
          <a:prstGeom prst="rect">
            <a:avLst/>
          </a:prstGeom>
          <a:noFill/>
        </p:spPr>
      </p:pic>
      <p:pic>
        <p:nvPicPr>
          <p:cNvPr id="6" name="Picture 6" descr="http://static.guim.co.uk/sys-images/Guardian/Pix/pictures/2011/9/21/1316603947213/Mother-and-child-reading-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4000504"/>
            <a:ext cx="3571900" cy="2143140"/>
          </a:xfrm>
          <a:prstGeom prst="rect">
            <a:avLst/>
          </a:prstGeom>
          <a:noFill/>
        </p:spPr>
      </p:pic>
      <p:pic>
        <p:nvPicPr>
          <p:cNvPr id="7" name="Picture 4" descr="http://www.booktrust.org.uk/custom_images/240x/usr/images/news/main_image/81/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22" y="1857364"/>
            <a:ext cx="3407726" cy="2286016"/>
          </a:xfrm>
          <a:prstGeom prst="rect">
            <a:avLst/>
          </a:prstGeom>
          <a:noFill/>
        </p:spPr>
      </p:pic>
      <p:pic>
        <p:nvPicPr>
          <p:cNvPr id="8" name="Picture 8" descr="http://blogs.voices.com/voxdaily/father-daughter-reading-bedtime-story.jpg"/>
          <p:cNvPicPr>
            <a:picLocks noChangeAspect="1" noChangeArrowheads="1"/>
          </p:cNvPicPr>
          <p:nvPr/>
        </p:nvPicPr>
        <p:blipFill>
          <a:blip r:embed="rId6"/>
          <a:srcRect l="3656" t="3333" b="6666"/>
          <a:stretch>
            <a:fillRect/>
          </a:stretch>
        </p:blipFill>
        <p:spPr bwMode="auto">
          <a:xfrm>
            <a:off x="6077462" y="4384462"/>
            <a:ext cx="3066538" cy="1973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  <a:cs typeface="Arial" pitchFamily="34" charset="0"/>
              </a:rPr>
              <a:t>Reading for pleasure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229600" cy="4525963"/>
          </a:xfrm>
        </p:spPr>
        <p:txBody>
          <a:bodyPr/>
          <a:lstStyle/>
          <a:p>
            <a:r>
              <a:rPr lang="en-GB" dirty="0" smtClean="0">
                <a:cs typeface="Arial" pitchFamily="34" charset="0"/>
              </a:rPr>
              <a:t>There is good evidence to suggest that young people who read for pleasure daily perform better in reading skills tests than those who never do. However, a recent survey carried out by the National Literacy Trust has indicated a decline in the amount of time children and young people spend reading for pleasure.</a:t>
            </a:r>
            <a:endParaRPr lang="en-GB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19446"/>
            <a:ext cx="5650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Education Standards Research Team, ESARD May 2012 </a:t>
            </a:r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  <a:cs typeface="Arial" pitchFamily="34" charset="0"/>
              </a:rPr>
              <a:t>Reading for pleasure</a:t>
            </a:r>
            <a:endParaRPr lang="en-GB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cs typeface="Arial" pitchFamily="34" charset="0"/>
              </a:rPr>
              <a:t>An important factor in developing reading for pleasure is providing choice - choice and interest are highly related</a:t>
            </a:r>
          </a:p>
          <a:p>
            <a:r>
              <a:rPr lang="en-GB" dirty="0" smtClean="0">
                <a:cs typeface="Arial" pitchFamily="34" charset="0"/>
              </a:rPr>
              <a:t>Parents and the home environment are essential to the early teaching of reading and fostering a love of reading; children are more likely to continue to be readers in homes where books and reading are valued</a:t>
            </a:r>
          </a:p>
          <a:p>
            <a:r>
              <a:rPr lang="en-GB" dirty="0" smtClean="0">
                <a:cs typeface="Arial" pitchFamily="34" charset="0"/>
              </a:rPr>
              <a:t>Reading for pleasure is strongly influenced by relationships between teachers and children, and children and families.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88668"/>
            <a:ext cx="68580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Education Standards Research Team, ESARD May 2012 </a:t>
            </a:r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9969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Modelling reading</a:t>
            </a:r>
            <a:br>
              <a:rPr lang="en-GB" dirty="0" smtClean="0">
                <a:solidFill>
                  <a:srgbClr val="00B050"/>
                </a:solidFill>
              </a:rPr>
            </a:br>
            <a:r>
              <a:rPr lang="en-GB" i="1" dirty="0" smtClean="0">
                <a:solidFill>
                  <a:srgbClr val="00B050"/>
                </a:solidFill>
              </a:rPr>
              <a:t>DVD</a:t>
            </a:r>
            <a:endParaRPr lang="en-GB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34711" r="64233" b="36365"/>
          <a:stretch>
            <a:fillRect/>
          </a:stretch>
        </p:blipFill>
        <p:spPr bwMode="auto">
          <a:xfrm>
            <a:off x="6516216" y="45889"/>
            <a:ext cx="2928888" cy="231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6" t="36719" r="22341" b="17599"/>
          <a:stretch/>
        </p:blipFill>
        <p:spPr bwMode="auto">
          <a:xfrm>
            <a:off x="1403648" y="1700808"/>
            <a:ext cx="6295672" cy="419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056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253</Words>
  <Application>Microsoft Office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Default Design</vt:lpstr>
      <vt:lpstr>The impact of parental involvement</vt:lpstr>
      <vt:lpstr>Plan</vt:lpstr>
      <vt:lpstr>Reading</vt:lpstr>
      <vt:lpstr>PowerPoint Presentation</vt:lpstr>
      <vt:lpstr>Reading for pleasure</vt:lpstr>
      <vt:lpstr>Reading for pleasure</vt:lpstr>
      <vt:lpstr>Reading for pleasure</vt:lpstr>
      <vt:lpstr>Modelling reading DVD</vt:lpstr>
      <vt:lpstr>PowerPoint Presentation</vt:lpstr>
    </vt:vector>
  </TitlesOfParts>
  <Company>St Marys CE Junior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Information Evening 11/03/14 Welcome!</dc:title>
  <dc:creator>agrayson</dc:creator>
  <cp:lastModifiedBy>AGRAYSO2</cp:lastModifiedBy>
  <cp:revision>18</cp:revision>
  <dcterms:created xsi:type="dcterms:W3CDTF">2014-03-06T14:05:04Z</dcterms:created>
  <dcterms:modified xsi:type="dcterms:W3CDTF">2016-03-10T14:24:15Z</dcterms:modified>
</cp:coreProperties>
</file>